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7" r:id="rId1"/>
  </p:sldMasterIdLst>
  <p:notesMasterIdLst>
    <p:notesMasterId r:id="rId33"/>
  </p:notesMasterIdLst>
  <p:handoutMasterIdLst>
    <p:handoutMasterId r:id="rId34"/>
  </p:handoutMasterIdLst>
  <p:sldIdLst>
    <p:sldId id="410" r:id="rId2"/>
    <p:sldId id="399" r:id="rId3"/>
    <p:sldId id="400" r:id="rId4"/>
    <p:sldId id="422" r:id="rId5"/>
    <p:sldId id="407" r:id="rId6"/>
    <p:sldId id="427" r:id="rId7"/>
    <p:sldId id="402" r:id="rId8"/>
    <p:sldId id="401" r:id="rId9"/>
    <p:sldId id="411" r:id="rId10"/>
    <p:sldId id="403" r:id="rId11"/>
    <p:sldId id="412" r:id="rId12"/>
    <p:sldId id="404" r:id="rId13"/>
    <p:sldId id="406" r:id="rId14"/>
    <p:sldId id="414" r:id="rId15"/>
    <p:sldId id="415" r:id="rId16"/>
    <p:sldId id="413" r:id="rId17"/>
    <p:sldId id="405" r:id="rId18"/>
    <p:sldId id="408" r:id="rId19"/>
    <p:sldId id="425" r:id="rId20"/>
    <p:sldId id="416" r:id="rId21"/>
    <p:sldId id="417" r:id="rId22"/>
    <p:sldId id="418" r:id="rId23"/>
    <p:sldId id="419" r:id="rId24"/>
    <p:sldId id="420" r:id="rId25"/>
    <p:sldId id="421" r:id="rId26"/>
    <p:sldId id="409" r:id="rId27"/>
    <p:sldId id="423" r:id="rId28"/>
    <p:sldId id="424" r:id="rId29"/>
    <p:sldId id="430" r:id="rId30"/>
    <p:sldId id="426" r:id="rId31"/>
    <p:sldId id="428" r:id="rId32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009900"/>
    <a:srgbClr val="A8246E"/>
    <a:srgbClr val="C4BD97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5" autoAdjust="0"/>
    <p:restoredTop sz="96404" autoAdjust="0"/>
  </p:normalViewPr>
  <p:slideViewPr>
    <p:cSldViewPr>
      <p:cViewPr varScale="1">
        <p:scale>
          <a:sx n="80" d="100"/>
          <a:sy n="80" d="100"/>
        </p:scale>
        <p:origin x="198" y="-156"/>
      </p:cViewPr>
      <p:guideLst>
        <p:guide orient="horz" pos="2880"/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29CCE-B7BF-4A99-B081-2753FDECF159}" type="datetimeFigureOut">
              <a:rPr lang="ru-RU" smtClean="0"/>
              <a:t>22.05.2024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5CEE2-7479-407F-AC92-13A062F284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403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6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6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6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2764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197606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04261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905936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5272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66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8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373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70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61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28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38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66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869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22.05.2024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27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1424" y="1556792"/>
            <a:ext cx="10026687" cy="3929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педагога </a:t>
            </a:r>
          </a:p>
          <a:p>
            <a:pPr algn="ctr"/>
            <a:r>
              <a:rPr lang="ru-RU" sz="6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наставника в </a:t>
            </a:r>
          </a:p>
          <a:p>
            <a:pPr algn="ctr"/>
            <a:r>
              <a:rPr lang="ru-RU" sz="6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Новошешминском </a:t>
            </a:r>
          </a:p>
          <a:p>
            <a:pPr algn="ctr"/>
            <a:r>
              <a:rPr lang="ru-RU" sz="6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районе</a:t>
            </a:r>
            <a:endParaRPr lang="ru-RU" sz="60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8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3432" y="548680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Чествование педагогов в номинации </a:t>
            </a:r>
          </a:p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«Одна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на двоих»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80" y="1700808"/>
            <a:ext cx="5616624" cy="3744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984" y="2447369"/>
            <a:ext cx="6048736" cy="403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3432" y="548680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Чествование педагогов в номинации </a:t>
            </a:r>
          </a:p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«Одна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на двоих»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1464" y="1772816"/>
            <a:ext cx="5400600" cy="3648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016" y="2564904"/>
            <a:ext cx="583264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3432" y="404664"/>
            <a:ext cx="5868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Чествование семейных пар педагогов</a:t>
            </a:r>
            <a:endParaRPr lang="ru-R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1888" y="188640"/>
            <a:ext cx="4447008" cy="31443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480" y="2060848"/>
            <a:ext cx="4860540" cy="32403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4112" y="3645024"/>
            <a:ext cx="4517926" cy="308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1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5401" y="54868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Чествование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«Зажженный вами не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погаснет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432" y="1516483"/>
            <a:ext cx="3948896" cy="26325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6096" y="2636912"/>
            <a:ext cx="3816424" cy="35043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5680" y="3717032"/>
            <a:ext cx="4284540" cy="285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5401" y="54868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Чествование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«Зажженный вами не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погаснет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1464" y="1701651"/>
            <a:ext cx="4536568" cy="30243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2184" y="2422305"/>
            <a:ext cx="4104456" cy="3264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986" y="3954023"/>
            <a:ext cx="3978246" cy="265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2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5401" y="54868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Чествование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номинации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«Зажженный вами не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погаснет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908" y="1772816"/>
            <a:ext cx="4951060" cy="3528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024" y="2688561"/>
            <a:ext cx="5472608" cy="36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9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1424" y="476672"/>
            <a:ext cx="8220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Чествование лучших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и педагогов года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440" y="1143884"/>
            <a:ext cx="4608576" cy="3072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4312" y="237180"/>
            <a:ext cx="2935423" cy="37019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9856" y="3212976"/>
            <a:ext cx="5040560" cy="33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5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1424" y="476672"/>
            <a:ext cx="8220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Чествование лучших </a:t>
            </a:r>
            <a:r>
              <a:rPr lang="ru-RU" sz="28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и педагогов года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9457" y="1157628"/>
            <a:ext cx="4104456" cy="26533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928" y="1117636"/>
            <a:ext cx="2232248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457" y="3872696"/>
            <a:ext cx="4104456" cy="2736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676" y="3536616"/>
            <a:ext cx="4608576" cy="30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4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0256" y="260648"/>
            <a:ext cx="3312368" cy="18722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528" y="1427332"/>
            <a:ext cx="4305372" cy="48099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016" y="2274807"/>
            <a:ext cx="5462815" cy="44118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352" y="227003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 наставников района  представлены в журнале ИРО РТ «Энциклопедия наставничества: лучшие практики»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18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6448" y="2564904"/>
            <a:ext cx="3192355" cy="38308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959" y="476671"/>
            <a:ext cx="2774721" cy="3556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15680" y="476672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Шолгина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Н.В., учитель начальных классов </a:t>
            </a:r>
          </a:p>
          <a:p>
            <a:pPr algn="ctr"/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«</a:t>
            </a:r>
            <a:r>
              <a:rPr lang="ru-RU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Новошешминская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СОШ», </a:t>
            </a:r>
          </a:p>
          <a:p>
            <a:pPr algn="ctr"/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республиканского Совета наставников </a:t>
            </a:r>
            <a:endParaRPr lang="ru-RU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3752" y="2852936"/>
            <a:ext cx="4071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Документ о прохождении курсов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63552" y="5373216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Твой учитель не тот, кто тебя учит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тот, у кого учишься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ты.</a:t>
            </a:r>
          </a:p>
          <a:p>
            <a:pPr algn="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Ричард Бах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83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5404" y="159255"/>
            <a:ext cx="3420152" cy="18722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9376" y="332656"/>
            <a:ext cx="80313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делегации района  в торжественном 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открытии Года педагога и наставника 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Раиса РТ Р.Н. 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Минниханова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Казань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tatarstan.ru/file/photoreport3/print_8653459_63058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730536" y="15958392"/>
            <a:ext cx="19547256" cy="1303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atarstan.ru/file/photoreport3/print_8653459_630587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4341" y="2211096"/>
            <a:ext cx="5497803" cy="415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6200" y="2211096"/>
            <a:ext cx="3384376" cy="422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3625" y="249872"/>
            <a:ext cx="4176463" cy="62516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16247" y="188640"/>
            <a:ext cx="44073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Глинина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 Л.,  учитель начальных классов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Утяшкинская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ООШ» представлен в календаре, посвященном Году педагога и наставника, изданной по инициативе общественного движения «Татарстан – Новый век»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7448" y="5301208"/>
            <a:ext cx="6624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– плодотворный луч солнца 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молодой души, которого ничем заменить </a:t>
            </a: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невозможно» (К.Д. Ушинский)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376" y="271392"/>
            <a:ext cx="2836871" cy="392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4790" y="383183"/>
            <a:ext cx="3873377" cy="63581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97"/>
          <a:stretch/>
        </p:blipFill>
        <p:spPr>
          <a:xfrm rot="16200000">
            <a:off x="1299754" y="4555197"/>
            <a:ext cx="1310356" cy="27521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345" y="476672"/>
            <a:ext cx="3528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Вагизовой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Ф.Г., учителя биологии, наставника  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Зиреклинский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лицей» представлен в республиканском педагогическом журнале «</a:t>
            </a:r>
            <a:r>
              <a:rPr lang="tt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40216" y="3068960"/>
            <a:ext cx="38884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важное в профессии </a:t>
            </a: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чителя, в роли наставника – 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потушить тот огонек в ребенке, который заложен природой: пытливость,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любознательность, образность мышления, тягу к 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познанию нового» </a:t>
            </a:r>
          </a:p>
          <a:p>
            <a:pPr algn="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(В.А. Сухомлинский)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1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232" y="404663"/>
            <a:ext cx="3420152" cy="1944217"/>
          </a:xfrm>
          <a:prstGeom prst="rect">
            <a:avLst/>
          </a:prstGeom>
        </p:spPr>
      </p:pic>
      <p:pic>
        <p:nvPicPr>
          <p:cNvPr id="2050" name="Picture 2" descr="WhatsApp Image 2023-03-28 at 1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47528" y="2025678"/>
            <a:ext cx="5580620" cy="436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WhatsApp Image 2023-03-29 at 1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36160" y="2708920"/>
            <a:ext cx="4536504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328" y="476672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стенда и участие  в мероприятиях района 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показом опыта лучших педагогов и наставников через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интерактивных технологий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89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232" y="404663"/>
            <a:ext cx="3420152" cy="18722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040" y="2492896"/>
            <a:ext cx="5328592" cy="37402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520" y="1772816"/>
            <a:ext cx="4464496" cy="41210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7368" y="404664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делегации района </a:t>
            </a:r>
          </a:p>
          <a:p>
            <a:pPr algn="ctr" hangingPunct="0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республиканском форуме </a:t>
            </a:r>
            <a:r>
              <a:rPr lang="ru-RU" sz="2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сельских учителей 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hangingPunct="0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 славится село»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5440" y="5893890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Вручение знака отличия «Почетный наставник» </a:t>
            </a:r>
          </a:p>
          <a:p>
            <a:r>
              <a:rPr lang="ru-RU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Нуртдиновой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 Р., директору МБОУ «</a:t>
            </a:r>
            <a:r>
              <a:rPr lang="ru-RU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Шахмайкинская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8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6008" y="1988840"/>
            <a:ext cx="6172201" cy="36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3041" y="461863"/>
            <a:ext cx="6315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фотоэкспозиции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посвященной Году педагога и наставника  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232" y="2852936"/>
            <a:ext cx="308610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5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1424" y="692696"/>
            <a:ext cx="10062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Фотоэкспозиция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баннере в селе Новошешминск 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520" y="1844824"/>
            <a:ext cx="6480720" cy="459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1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2104" y="2636912"/>
            <a:ext cx="4680520" cy="38658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31504" y="180413"/>
            <a:ext cx="6624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Спартакиада работников </a:t>
            </a:r>
            <a:r>
              <a:rPr lang="ru-RU" sz="2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4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Новошешминского</a:t>
            </a:r>
            <a:r>
              <a:rPr lang="ru-RU" sz="2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1504" y="1204978"/>
            <a:ext cx="4766659" cy="2863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4803" y="4221088"/>
            <a:ext cx="489654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7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6240" y="260648"/>
            <a:ext cx="3420152" cy="19442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3392" y="692696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Спартакиада работников 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Новошешминского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528" y="2564904"/>
            <a:ext cx="10153128" cy="4045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7528" y="1592796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– это вершина, на которую человек должен  подняться сам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Н.Брехман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232" y="332657"/>
            <a:ext cx="3420152" cy="19442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9376" y="332656"/>
            <a:ext cx="7746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республиканском слете педагогических классов «Учителем быть круто!»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4626" y="1484784"/>
            <a:ext cx="3827416" cy="3292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661" y="2010128"/>
            <a:ext cx="3096344" cy="4536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3284" y="2492896"/>
            <a:ext cx="3202048" cy="40537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4626" y="5098540"/>
            <a:ext cx="42496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гордость учителя в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учениках, 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 посеянных им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семян. 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  И.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Менделев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76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232" y="332657"/>
            <a:ext cx="3420152" cy="20162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440" y="1140389"/>
            <a:ext cx="5364088" cy="266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6120" y="2764831"/>
            <a:ext cx="4536504" cy="36837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520" y="4184874"/>
            <a:ext cx="4764021" cy="2376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9376" y="332657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Командное обучение методистов - наставников </a:t>
            </a:r>
          </a:p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Информационно-методического отдела на базе КФУ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28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9376" y="332656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открытии Года в режиме ВКС с участием Главы 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Новошешминского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Козлова В.М.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2064" y="2636912"/>
            <a:ext cx="5328592" cy="36363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5560" y="4028572"/>
            <a:ext cx="3960440" cy="2424764"/>
          </a:xfrm>
          <a:prstGeom prst="rect">
            <a:avLst/>
          </a:prstGeom>
        </p:spPr>
      </p:pic>
      <p:pic>
        <p:nvPicPr>
          <p:cNvPr id="1030" name="Picture 6" descr="https://downloader.disk.yandex.ru/preview/4183a773c51529dccec33ba1d3f5eed7bf20c4b280ba9b460452eb40ae59675e/64777293/J1Ke1yBnW38ZrotExaCG89oPG646kUMecbm1eYJQLOVCqaVn7v7ZwEXr3TlXa5wsbR54J8YIk2HWQ2L_ge18_g%3D%3D?uid=0&amp;filename=MU9A4121.jpg&amp;disposition=inline&amp;hash=&amp;limit=0&amp;content_type=image%2Fjpeg&amp;owner_uid=0&amp;tknv=v2&amp;size=1862x94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32124" y="1223385"/>
            <a:ext cx="4896544" cy="26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7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928" y="333039"/>
            <a:ext cx="5544616" cy="27750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56"/>
          <a:stretch/>
        </p:blipFill>
        <p:spPr>
          <a:xfrm>
            <a:off x="5663952" y="3403496"/>
            <a:ext cx="6192688" cy="32646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928" y="3410789"/>
            <a:ext cx="4968552" cy="31145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9545" y="548680"/>
            <a:ext cx="2450711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Чествование</a:t>
            </a:r>
          </a:p>
          <a:p>
            <a:pPr algn="ctr"/>
            <a:r>
              <a:rPr lang="ru-RU" sz="23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ветеранов педагогического </a:t>
            </a:r>
          </a:p>
          <a:p>
            <a:pPr algn="ctr"/>
            <a:r>
              <a:rPr lang="ru-RU" sz="23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 в рамках</a:t>
            </a:r>
          </a:p>
          <a:p>
            <a:pPr algn="ctr"/>
            <a:r>
              <a:rPr lang="ru-RU" sz="23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 </a:t>
            </a:r>
          </a:p>
          <a:p>
            <a:pPr algn="ctr"/>
            <a:r>
              <a:rPr lang="ru-RU" sz="23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районного </a:t>
            </a:r>
          </a:p>
          <a:p>
            <a:pPr algn="ctr"/>
            <a:r>
              <a:rPr lang="ru-RU" sz="23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Сабантуя</a:t>
            </a:r>
            <a:endParaRPr lang="ru-RU" sz="23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9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75520" y="2564904"/>
            <a:ext cx="87500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endParaRPr lang="ru-RU" sz="6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75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136991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18028" y="260648"/>
            <a:ext cx="7695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Года педагога и наставника </a:t>
            </a:r>
          </a:p>
          <a:p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Новошешминском муниципальном районе</a:t>
            </a:r>
            <a:endParaRPr lang="ru-R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novoshishminsk.ru/images/uploads/ckeditor/jpeg/63f480744755d_image-20230221112732-3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8048" y="2564904"/>
            <a:ext cx="5328592" cy="354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дежда Попкова: «Каждый в своей профессии – учитель и наставник»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51"/>
          <a:stretch/>
        </p:blipFill>
        <p:spPr bwMode="auto">
          <a:xfrm>
            <a:off x="695400" y="1234194"/>
            <a:ext cx="5616624" cy="259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9535" y="3933056"/>
            <a:ext cx="4392489" cy="26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9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305" y="260648"/>
            <a:ext cx="40438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участие в акции в социальной сети </a:t>
            </a:r>
          </a:p>
          <a:p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 </a:t>
            </a:r>
            <a:r>
              <a:rPr lang="ru-RU" sz="24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хештегом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Дорогой учитель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254" y="404664"/>
            <a:ext cx="2736304" cy="51076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3140" y="1988840"/>
            <a:ext cx="2839998" cy="46385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2185" y="1484784"/>
            <a:ext cx="2639428" cy="4680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0660" y="260648"/>
            <a:ext cx="2909751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3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87887" y="188640"/>
            <a:ext cx="20882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зональных и республиканских этапах Всероссийского конкурса «Учитель года – 2023»</a:t>
            </a:r>
            <a:endParaRPr lang="ru-R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6120" y="188639"/>
            <a:ext cx="4716524" cy="32883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52" y="336083"/>
            <a:ext cx="4656083" cy="31040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0164" y="3785784"/>
            <a:ext cx="4373139" cy="2743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6119" y="3717032"/>
            <a:ext cx="459842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6662" y="548680"/>
            <a:ext cx="80397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Торжественная церемония награждения педагогов и наставников,</a:t>
            </a:r>
          </a:p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лучших учителей района</a:t>
            </a:r>
            <a:endParaRPr lang="ru-R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661" y="1988840"/>
            <a:ext cx="7357571" cy="4536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52056" y="2266693"/>
            <a:ext cx="2952328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9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3433" y="332656"/>
            <a:ext cx="590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Торжественное чествование </a:t>
            </a:r>
          </a:p>
          <a:p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династий района</a:t>
            </a:r>
            <a:endParaRPr lang="ru-R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9188" y="2348880"/>
            <a:ext cx="5504457" cy="3816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6597" y="188640"/>
            <a:ext cx="4392488" cy="31580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1717" y="3429000"/>
            <a:ext cx="4392488" cy="325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1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332656"/>
            <a:ext cx="3420152" cy="21398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3432" y="332656"/>
            <a:ext cx="7128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Торжественное чествование </a:t>
            </a:r>
          </a:p>
          <a:p>
            <a:pPr lvl="2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династий района</a:t>
            </a:r>
            <a:endParaRPr lang="ru-R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008" y="332656"/>
            <a:ext cx="3384376" cy="3996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433" y="1286763"/>
            <a:ext cx="4285637" cy="29523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3792" y="3068960"/>
            <a:ext cx="4536505" cy="34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5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11801</TotalTime>
  <Words>496</Words>
  <Application>Microsoft Office PowerPoint</Application>
  <PresentationFormat>Широкоэкранный</PresentationFormat>
  <Paragraphs>83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656</cp:revision>
  <cp:lastPrinted>2022-12-05T10:31:05Z</cp:lastPrinted>
  <dcterms:created xsi:type="dcterms:W3CDTF">2015-10-13T08:15:21Z</dcterms:created>
  <dcterms:modified xsi:type="dcterms:W3CDTF">2024-05-22T13:04:26Z</dcterms:modified>
</cp:coreProperties>
</file>